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0" r:id="rId3"/>
    <p:sldId id="266" r:id="rId4"/>
    <p:sldId id="262" r:id="rId5"/>
    <p:sldId id="263" r:id="rId6"/>
    <p:sldId id="264" r:id="rId7"/>
    <p:sldId id="265" r:id="rId8"/>
    <p:sldId id="270" r:id="rId9"/>
    <p:sldId id="274" r:id="rId10"/>
    <p:sldId id="275" r:id="rId11"/>
    <p:sldId id="286" r:id="rId12"/>
    <p:sldId id="287" r:id="rId1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7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42AEA-171D-4358-8C56-2E5047568983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C1AF1-2FAF-4F09-A3BF-DC7DDE2BB3A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DF530-D61A-45B7-9A3A-3163B6C10EBF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5A076-F718-49D0-A003-533F935E4EA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B297-2DB2-4E2F-BEF9-6C942D297280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476BD-2C20-4BD8-A368-6ED2E425F7D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7" y="2000245"/>
            <a:ext cx="7953153" cy="2214577"/>
          </a:xfrm>
          <a:ln w="19050" cap="rnd">
            <a:solidFill>
              <a:schemeClr val="tx2"/>
            </a:solidFill>
          </a:ln>
          <a:effectLst/>
          <a:scene3d>
            <a:camera prst="orthographicFront"/>
            <a:lightRig rig="flood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sz="4000" b="1" dirty="0">
                <a:solidFill>
                  <a:srgbClr val="FF0000"/>
                </a:solidFill>
              </a:rPr>
              <a:t> 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>EUROsociAL II</a:t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  <a:t>  QUITO</a:t>
            </a:r>
            <a: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  <a:t>6 </a:t>
            </a:r>
            <a: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  <a:t>al </a:t>
            </a:r>
            <a: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  <a:t>10 </a:t>
            </a:r>
            <a:r>
              <a:rPr lang="es-ES" sz="1800" b="1" smtClean="0">
                <a:solidFill>
                  <a:schemeClr val="tx2"/>
                </a:solidFill>
                <a:latin typeface="Gill Sans MT" pitchFamily="34" charset="0"/>
              </a:rPr>
              <a:t>de </a:t>
            </a:r>
            <a:r>
              <a:rPr lang="es-ES" sz="1800" b="1" smtClean="0">
                <a:solidFill>
                  <a:schemeClr val="tx2"/>
                </a:solidFill>
                <a:latin typeface="Gill Sans MT" pitchFamily="34" charset="0"/>
              </a:rPr>
              <a:t>mayo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22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b="1" dirty="0"/>
              <a:t> 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072206"/>
            <a:ext cx="706278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214446" cy="11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1032" name="Picture 8" descr="IEF | Instituto de Estudios Fi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2267744" y="548680"/>
            <a:ext cx="5643603" cy="3750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1600" b="1" dirty="0" smtClean="0">
                <a:latin typeface="Gill Sans MT" pitchFamily="34" charset="0"/>
              </a:rPr>
              <a:t>PRESUPUESTO GENERAL</a:t>
            </a:r>
            <a:endParaRPr lang="es-ES" sz="1600" b="1" dirty="0">
              <a:latin typeface="Gill Sans MT" pitchFamily="34" charset="0"/>
            </a:endParaRPr>
          </a:p>
        </p:txBody>
      </p:sp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200775"/>
            <a:ext cx="719616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-1"/>
            <a:ext cx="1142977" cy="106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071546"/>
            <a:ext cx="76296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7" name="Picture 8" descr="IEF | Instituto de Estudios Fisca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7429552" cy="1357322"/>
          </a:xfrm>
          <a:ln w="19050" cap="rnd">
            <a:solidFill>
              <a:schemeClr val="tx2"/>
            </a:solidFill>
          </a:ln>
          <a:effectLst/>
          <a:scene3d>
            <a:camera prst="orthographicFront"/>
            <a:lightRig rig="flood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sz="4000" b="1" dirty="0">
                <a:solidFill>
                  <a:srgbClr val="FF0000"/>
                </a:solidFill>
              </a:rPr>
              <a:t> 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>PRODUCTOS ESPERADOS </a:t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ill Sans MT" pitchFamily="34" charset="0"/>
              </a:rPr>
            </a:br>
            <a:r>
              <a:rPr lang="es-ES" sz="4000" b="1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b="1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b="1" dirty="0"/>
              <a:t> 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6200775"/>
            <a:ext cx="6838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1071570" cy="99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6" name="Picture 8" descr="IEF | Instituto de Estudios Fi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28728" y="142852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prstClr val="black"/>
                </a:solidFill>
                <a:latin typeface="Gill Sans MT" pitchFamily="34" charset="0"/>
                <a:ea typeface="+mj-ea"/>
                <a:cs typeface="+mj-cs"/>
              </a:rPr>
              <a:t> </a:t>
            </a:r>
            <a:r>
              <a:rPr lang="es-ES" sz="1600" b="1" dirty="0" smtClean="0">
                <a:solidFill>
                  <a:srgbClr val="548DD4">
                    <a:lumMod val="75000"/>
                  </a:srgbClr>
                </a:solidFill>
                <a:latin typeface="Gill Sans MT" pitchFamily="34" charset="0"/>
                <a:ea typeface="+mj-ea"/>
                <a:cs typeface="+mj-cs"/>
              </a:rPr>
              <a:t>RESULTADOS ESPERADOS</a:t>
            </a:r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 rot="10800000">
            <a:off x="2428860" y="500042"/>
            <a:ext cx="628654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1357290" y="1000108"/>
            <a:ext cx="7358114" cy="22145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LAS ACCIONES DEL PROGRAMA DEBERAN TENER INCIDENCIA EN UNO O MAS DE LOS SIGUIENTES CAMPOS:</a:t>
            </a:r>
          </a:p>
          <a:p>
            <a:pPr algn="ctr"/>
            <a:endParaRPr lang="es-ES" sz="14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Formulación o implementación de una reforma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Resolución de un problema en el diseño y/o ejecución de una política.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Diseño y/o implementación  de un plan o programa de carácter estratégico en </a:t>
            </a:r>
            <a:r>
              <a:rPr lang="es-ES" sz="14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14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14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1400" dirty="0" smtClean="0">
                <a:solidFill>
                  <a:schemeClr val="tx2"/>
                </a:solidFill>
                <a:latin typeface="Gill Sans MT" pitchFamily="34" charset="0"/>
              </a:rPr>
            </a:br>
            <a:endParaRPr lang="es-ES" sz="1400" dirty="0"/>
          </a:p>
        </p:txBody>
      </p:sp>
      <p:sp>
        <p:nvSpPr>
          <p:cNvPr id="27" name="26 Rectángulo"/>
          <p:cNvSpPr/>
          <p:nvPr/>
        </p:nvSpPr>
        <p:spPr>
          <a:xfrm>
            <a:off x="1357290" y="4000504"/>
            <a:ext cx="7358114" cy="2000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algn="ctr"/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¿COMO LOGRAR ESA MAYOR INCIDENCIA? </a:t>
            </a:r>
          </a:p>
          <a:p>
            <a:pPr algn="ctr"/>
            <a:endParaRPr lang="es-ES" sz="14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A través de acciones de cooperación interinstitucional entre administraciones Públicas homólogas.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Trabajando con los </a:t>
            </a:r>
            <a:r>
              <a:rPr lang="es-ES" i="1" dirty="0" err="1" smtClean="0">
                <a:solidFill>
                  <a:schemeClr val="tx2"/>
                </a:solidFill>
                <a:latin typeface="Gill Sans MT" pitchFamily="34" charset="0"/>
              </a:rPr>
              <a:t>policy</a:t>
            </a:r>
            <a:r>
              <a:rPr lang="es-ES" i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s-ES" i="1" dirty="0" err="1" smtClean="0">
                <a:solidFill>
                  <a:schemeClr val="tx2"/>
                </a:solidFill>
                <a:latin typeface="Gill Sans MT" pitchFamily="34" charset="0"/>
              </a:rPr>
              <a:t>makers</a:t>
            </a:r>
            <a:r>
              <a:rPr lang="es-ES" i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(responsables públicos que dirigen los procesos de formulación e implementación de políticas públicas)</a:t>
            </a:r>
            <a:endParaRPr lang="es-ES" i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Concentrando las acciones a través de un proceso de profundización  sectorial de la demanda.</a:t>
            </a:r>
          </a:p>
          <a:p>
            <a:pPr marL="342900" indent="-342900"/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Gill Sans MT" pitchFamily="34" charset="0"/>
              </a:rPr>
              <a:t>	</a:t>
            </a:r>
          </a:p>
          <a:p>
            <a:endParaRPr lang="es-ES" sz="1400" dirty="0"/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200775"/>
            <a:ext cx="719616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42853"/>
            <a:ext cx="10755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9" name="Picture 8" descr="IEF | Instituto de Estudios Fi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Programa regional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de la Comisión Europea</a:t>
            </a:r>
          </a:p>
          <a:p>
            <a:pPr>
              <a:buNone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Acordado en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Cumbre Jefes de Estado y de  Gobierno UE –AL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de Madrid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Duración: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4 años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(2011-2014)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Presupuesto: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40 M€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Beneficiarios: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18 países de América Latina</a:t>
            </a:r>
            <a:b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</a:br>
            <a:endParaRPr lang="es-ES" sz="2400" b="1" dirty="0">
              <a:latin typeface="Gill Sans MT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400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I) </a:t>
            </a:r>
            <a:r>
              <a:rPr lang="es-ES" sz="1600" b="1" u="sng" dirty="0" smtClean="0">
                <a:solidFill>
                  <a:schemeClr val="tx2"/>
                </a:solidFill>
                <a:latin typeface="Gill Sans MT" pitchFamily="34" charset="0"/>
              </a:rPr>
              <a:t>DATOS BÁSICOS DEL PROGRAMA</a:t>
            </a:r>
            <a:endParaRPr lang="es-ES" sz="1600" b="1" u="sng" dirty="0">
              <a:solidFill>
                <a:schemeClr val="tx2"/>
              </a:solidFill>
              <a:latin typeface="Gill Sans MT" pitchFamily="34" charset="0"/>
            </a:endParaRP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200775"/>
            <a:ext cx="712472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143008" cy="10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7" name="Picture 8" descr="IEF | Instituto de Estudios Fi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357158" y="928670"/>
            <a:ext cx="86439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b="1" dirty="0"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Objetivo general: 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contribuir al aumento de la cohesión social en América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Latina.</a:t>
            </a:r>
          </a:p>
          <a:p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O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bjetivo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específico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: apoyar políticas públicas nacionales dirigidas a mejorar los niveles de cohesión social, fortaleciendo también las instituciones que las llevan a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cabo</a:t>
            </a:r>
          </a:p>
          <a:p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</a:t>
            </a:r>
          </a:p>
          <a:p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</a:t>
            </a: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endParaRPr lang="es-ES" sz="1600" dirty="0"/>
          </a:p>
          <a:p>
            <a:pPr lvl="0"/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547664" y="620688"/>
            <a:ext cx="6357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II) OBJETIVOS,  ACCIONES Y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RESULTADOS ESPERADOS</a:t>
            </a: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10800000">
            <a:off x="3214678" y="500042"/>
            <a:ext cx="564360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6009888" cy="320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 redondeado"/>
          <p:cNvSpPr/>
          <p:nvPr/>
        </p:nvSpPr>
        <p:spPr>
          <a:xfrm>
            <a:off x="1785918" y="2285992"/>
            <a:ext cx="5500726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Esto implica actuar en los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tres niveles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de la acción pública</a:t>
            </a:r>
            <a:endParaRPr lang="es-ES" sz="1600" dirty="0"/>
          </a:p>
        </p:txBody>
      </p:sp>
      <p:sp>
        <p:nvSpPr>
          <p:cNvPr id="26" name="25 Flecha curvada hacia la derecha"/>
          <p:cNvSpPr/>
          <p:nvPr/>
        </p:nvSpPr>
        <p:spPr>
          <a:xfrm>
            <a:off x="1214414" y="2071678"/>
            <a:ext cx="428628" cy="500066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27 Flecha curvada hacia la derecha"/>
          <p:cNvSpPr/>
          <p:nvPr/>
        </p:nvSpPr>
        <p:spPr>
          <a:xfrm flipH="1">
            <a:off x="7429520" y="2071678"/>
            <a:ext cx="428628" cy="500066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200775"/>
            <a:ext cx="705326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22912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15" name="Picture 8" descr="IEF | Instituto de Estudios Fisca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85726" y="1000108"/>
            <a:ext cx="86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pPr lvl="0">
              <a:buFont typeface="Wingdings" pitchFamily="2" charset="2"/>
              <a:buChar char="ü"/>
            </a:pP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O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rientaciones estratégicas: </a:t>
            </a:r>
            <a:r>
              <a:rPr lang="es-ES" sz="1600" dirty="0" err="1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EUROsociAL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 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II responde a una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nueva lógica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, consensuada con las instituciones de América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Latina. Esta lógica busca una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mayor incidencia del programa</a:t>
            </a:r>
          </a:p>
          <a:p>
            <a:pPr lvl="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			</a:t>
            </a:r>
          </a:p>
          <a:p>
            <a:pPr lvl="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	 </a:t>
            </a:r>
          </a:p>
          <a:p>
            <a:pPr lvl="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	</a:t>
            </a:r>
            <a:endParaRPr lang="es-ES" sz="16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Tx/>
              <a:buChar char="-"/>
            </a:pPr>
            <a:endParaRPr lang="es-ES" sz="1600" dirty="0"/>
          </a:p>
          <a:p>
            <a:pPr lvl="0"/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51720" y="692696"/>
            <a:ext cx="5000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I) CLAVES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PARA ENTENDER EL PROGRAMA </a:t>
            </a:r>
          </a:p>
        </p:txBody>
      </p:sp>
      <p:cxnSp>
        <p:nvCxnSpPr>
          <p:cNvPr id="16" name="15 Conector recto"/>
          <p:cNvCxnSpPr/>
          <p:nvPr/>
        </p:nvCxnSpPr>
        <p:spPr>
          <a:xfrm rot="10800000">
            <a:off x="3214678" y="642918"/>
            <a:ext cx="57150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357686" y="2714620"/>
            <a:ext cx="4429156" cy="30469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Promover la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intersectorialidad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.</a:t>
            </a:r>
          </a:p>
          <a:p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Privilegiar la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dimensión regional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.</a:t>
            </a:r>
          </a:p>
          <a:p>
            <a:pPr marL="0" lvl="2"/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Facilitar la cooperación entre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países latinoamericanos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.</a:t>
            </a:r>
          </a:p>
          <a:p>
            <a:pPr marL="0"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Asegurar la coordinación con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otros programas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e iniciativas en la región.</a:t>
            </a:r>
          </a:p>
          <a:p>
            <a:pPr marL="0"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Asegurar la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visibilidad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 e difusión del programa.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57158" y="2714620"/>
            <a:ext cx="3429024" cy="30777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Guiarse por la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demanda.</a:t>
            </a:r>
          </a:p>
          <a:p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Apoyar políticas estratégicas dentro de las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agendas de gobierno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.</a:t>
            </a:r>
          </a:p>
          <a:p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Orientar las acciones 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resultados claros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.</a:t>
            </a:r>
          </a:p>
          <a:p>
            <a:pPr marL="0"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Concentrarse en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pocas acciones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específicas.</a:t>
            </a:r>
          </a:p>
          <a:p>
            <a:pPr marL="0" lvl="2"/>
            <a:endParaRPr lang="es-ES" dirty="0" smtClean="0"/>
          </a:p>
        </p:txBody>
      </p:sp>
      <p:sp>
        <p:nvSpPr>
          <p:cNvPr id="17" name="16 Flecha curvada hacia la derecha"/>
          <p:cNvSpPr/>
          <p:nvPr/>
        </p:nvSpPr>
        <p:spPr>
          <a:xfrm>
            <a:off x="2571736" y="1857364"/>
            <a:ext cx="357190" cy="642942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curvada hacia la derecha"/>
          <p:cNvSpPr/>
          <p:nvPr/>
        </p:nvSpPr>
        <p:spPr>
          <a:xfrm flipH="1">
            <a:off x="5214942" y="1857364"/>
            <a:ext cx="357190" cy="642942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143240" y="2214554"/>
            <a:ext cx="1857388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¿Cómo lograrlo?</a:t>
            </a:r>
            <a:endParaRPr lang="es-ES" sz="1600" dirty="0"/>
          </a:p>
        </p:txBody>
      </p:sp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200775"/>
            <a:ext cx="705328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115230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15" name="Picture 8" descr="IEF | Instituto de Estudios Fi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571868" y="500042"/>
            <a:ext cx="294125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 smtClean="0">
                <a:solidFill>
                  <a:srgbClr val="1F497D"/>
                </a:solidFill>
                <a:latin typeface="Gill Sans MT" pitchFamily="34" charset="0"/>
              </a:rPr>
              <a:t>RESULTADOS ESPERADOS</a:t>
            </a:r>
          </a:p>
        </p:txBody>
      </p:sp>
      <p:cxnSp>
        <p:nvCxnSpPr>
          <p:cNvPr id="14" name="13 Conector recto"/>
          <p:cNvCxnSpPr/>
          <p:nvPr/>
        </p:nvCxnSpPr>
        <p:spPr>
          <a:xfrm rot="10800000">
            <a:off x="2285984" y="785795"/>
            <a:ext cx="564360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58 Grupo"/>
          <p:cNvGrpSpPr/>
          <p:nvPr/>
        </p:nvGrpSpPr>
        <p:grpSpPr>
          <a:xfrm>
            <a:off x="2143108" y="928670"/>
            <a:ext cx="5572164" cy="3751484"/>
            <a:chOff x="2131577" y="1142985"/>
            <a:chExt cx="5581848" cy="3751483"/>
          </a:xfrm>
        </p:grpSpPr>
        <p:grpSp>
          <p:nvGrpSpPr>
            <p:cNvPr id="19" name="18 Grupo"/>
            <p:cNvGrpSpPr/>
            <p:nvPr/>
          </p:nvGrpSpPr>
          <p:grpSpPr>
            <a:xfrm>
              <a:off x="2847199" y="1142985"/>
              <a:ext cx="4000650" cy="336226"/>
              <a:chOff x="2120633" y="306717"/>
              <a:chExt cx="3611896" cy="336226"/>
            </a:xfrm>
          </p:grpSpPr>
          <p:sp>
            <p:nvSpPr>
              <p:cNvPr id="20" name="19 Rectángulo redondeado"/>
              <p:cNvSpPr/>
              <p:nvPr/>
            </p:nvSpPr>
            <p:spPr>
              <a:xfrm>
                <a:off x="2185241" y="306717"/>
                <a:ext cx="3547288" cy="3362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20 Rectángulo"/>
              <p:cNvSpPr/>
              <p:nvPr/>
            </p:nvSpPr>
            <p:spPr>
              <a:xfrm>
                <a:off x="2120633" y="306717"/>
                <a:ext cx="3527594" cy="3165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17780" rIns="2667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b="1" kern="1200" dirty="0" smtClean="0">
                    <a:latin typeface="Gill Sans MT" pitchFamily="34" charset="0"/>
                  </a:rPr>
                  <a:t>1- Acciones específicas</a:t>
                </a:r>
                <a:endParaRPr lang="es-ES" sz="1600" b="1" kern="1200" dirty="0">
                  <a:latin typeface="Gill Sans MT" pitchFamily="34" charset="0"/>
                </a:endParaRPr>
              </a:p>
            </p:txBody>
          </p:sp>
        </p:grpSp>
        <p:grpSp>
          <p:nvGrpSpPr>
            <p:cNvPr id="37" name="36 Grupo"/>
            <p:cNvGrpSpPr/>
            <p:nvPr/>
          </p:nvGrpSpPr>
          <p:grpSpPr>
            <a:xfrm>
              <a:off x="2131577" y="1428737"/>
              <a:ext cx="5581848" cy="3465731"/>
              <a:chOff x="2131577" y="1728577"/>
              <a:chExt cx="5581848" cy="3081594"/>
            </a:xfrm>
          </p:grpSpPr>
          <p:sp>
            <p:nvSpPr>
              <p:cNvPr id="17" name="16 CuadroTexto"/>
              <p:cNvSpPr txBox="1"/>
              <p:nvPr/>
            </p:nvSpPr>
            <p:spPr>
              <a:xfrm>
                <a:off x="2131577" y="2046176"/>
                <a:ext cx="5581848" cy="2763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50000"/>
                </a:schemeClr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buFont typeface="Wingdings" pitchFamily="2" charset="2"/>
                  <a:buChar char="ü"/>
                </a:pP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 Al cabo de los cuatro años, </a:t>
                </a:r>
                <a:r>
                  <a:rPr lang="es-ES" sz="1400" b="1" dirty="0" smtClean="0">
                    <a:solidFill>
                      <a:schemeClr val="tx2"/>
                    </a:solidFill>
                    <a:latin typeface="Gill Sans MT" pitchFamily="34" charset="0"/>
                  </a:rPr>
                  <a:t>EUROsociAL II habrá</a:t>
                </a: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:</a:t>
                </a:r>
              </a:p>
              <a:p>
                <a:pPr lvl="0"/>
                <a:endParaRPr lang="es-ES" sz="1400" dirty="0" smtClean="0">
                  <a:solidFill>
                    <a:schemeClr val="tx2"/>
                  </a:solidFill>
                  <a:latin typeface="Gill Sans MT" pitchFamily="34" charset="0"/>
                </a:endParaRPr>
              </a:p>
              <a:p>
                <a:pPr lvl="0"/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	i- Apoyado el desarrollo y la puesta en marcha de </a:t>
                </a:r>
                <a:r>
                  <a:rPr lang="es-ES" sz="1400" b="1" dirty="0" smtClean="0">
                    <a:solidFill>
                      <a:schemeClr val="tx2"/>
                    </a:solidFill>
                    <a:latin typeface="Gill Sans MT" pitchFamily="34" charset="0"/>
                  </a:rPr>
                  <a:t>políticas   	públicas que fomenten la cohesión social</a:t>
                </a: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.</a:t>
                </a:r>
              </a:p>
              <a:p>
                <a:pPr lvl="0"/>
                <a:endParaRPr lang="es-ES" sz="1400" b="1" dirty="0" smtClean="0">
                  <a:solidFill>
                    <a:schemeClr val="tx2"/>
                  </a:solidFill>
                  <a:latin typeface="Gill Sans MT" pitchFamily="34" charset="0"/>
                </a:endParaRPr>
              </a:p>
              <a:p>
                <a:pPr lvl="0"/>
                <a:r>
                  <a:rPr lang="es-ES" sz="1400" b="1" dirty="0" smtClean="0">
                    <a:solidFill>
                      <a:schemeClr val="tx2"/>
                    </a:solidFill>
                    <a:latin typeface="Gill Sans MT" pitchFamily="34" charset="0"/>
                  </a:rPr>
                  <a:t>	</a:t>
                </a:r>
                <a:r>
                  <a:rPr lang="es-ES" sz="1400" dirty="0" err="1" smtClean="0">
                    <a:solidFill>
                      <a:schemeClr val="tx2"/>
                    </a:solidFill>
                    <a:latin typeface="Gill Sans MT" pitchFamily="34" charset="0"/>
                  </a:rPr>
                  <a:t>ii</a:t>
                </a: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-</a:t>
                </a:r>
                <a:r>
                  <a:rPr lang="es-ES" sz="1400" b="1" dirty="0" smtClean="0">
                    <a:solidFill>
                      <a:schemeClr val="tx2"/>
                    </a:solidFill>
                    <a:latin typeface="Gill Sans MT" pitchFamily="34" charset="0"/>
                  </a:rPr>
                  <a:t> Fortalecido las instituciones </a:t>
                </a: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implicadas en este 	proceso.</a:t>
                </a:r>
              </a:p>
              <a:p>
                <a:pPr lvl="0"/>
                <a:endParaRPr lang="es-ES" sz="1400" dirty="0" smtClean="0">
                  <a:solidFill>
                    <a:schemeClr val="tx2"/>
                  </a:solidFill>
                  <a:latin typeface="Gill Sans MT" pitchFamily="34" charset="0"/>
                </a:endParaRPr>
              </a:p>
              <a:p>
                <a:pPr lvl="0">
                  <a:buFont typeface="Wingdings" pitchFamily="2" charset="2"/>
                  <a:buChar char="ü"/>
                </a:pP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 Los resultados concretos serán definidos con </a:t>
                </a:r>
                <a:r>
                  <a:rPr lang="es-ES" sz="1400" b="1" dirty="0" smtClean="0">
                    <a:solidFill>
                      <a:schemeClr val="tx2"/>
                    </a:solidFill>
                    <a:latin typeface="Gill Sans MT" pitchFamily="34" charset="0"/>
                  </a:rPr>
                  <a:t>más detalle</a:t>
                </a: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 en cada </a:t>
                </a:r>
                <a:r>
                  <a:rPr lang="es-ES" sz="1400" b="1" dirty="0" smtClean="0">
                    <a:solidFill>
                      <a:schemeClr val="tx2"/>
                    </a:solidFill>
                    <a:latin typeface="Gill Sans MT" pitchFamily="34" charset="0"/>
                  </a:rPr>
                  <a:t>Plan Anual de Acción.</a:t>
                </a:r>
              </a:p>
              <a:p>
                <a:pPr lvl="0">
                  <a:buFont typeface="Wingdings" pitchFamily="2" charset="2"/>
                  <a:buChar char="ü"/>
                </a:pPr>
                <a:endParaRPr lang="es-ES" sz="1400" b="1" dirty="0" smtClean="0">
                  <a:solidFill>
                    <a:schemeClr val="tx2"/>
                  </a:solidFill>
                  <a:latin typeface="Gill Sans MT" pitchFamily="34" charset="0"/>
                </a:endParaRPr>
              </a:p>
              <a:p>
                <a:pPr lvl="0">
                  <a:buFont typeface="Wingdings" pitchFamily="2" charset="2"/>
                  <a:buChar char="ü"/>
                </a:pPr>
                <a:r>
                  <a:rPr lang="es-ES" sz="1400" dirty="0" smtClean="0">
                    <a:solidFill>
                      <a:schemeClr val="tx2"/>
                    </a:solidFill>
                    <a:latin typeface="Gill Sans MT" pitchFamily="34" charset="0"/>
                  </a:rPr>
                  <a:t>Las demandas expresadas por los gobiernos deberán estar orientadas a resultados claros, que tengan un impacto en la cohesión social.</a:t>
                </a:r>
              </a:p>
              <a:p>
                <a:pPr lvl="0">
                  <a:buFont typeface="Wingdings" pitchFamily="2" charset="2"/>
                  <a:buChar char="ü"/>
                </a:pPr>
                <a:endParaRPr lang="es-ES" sz="1400" dirty="0" smtClean="0">
                  <a:solidFill>
                    <a:schemeClr val="tx2"/>
                  </a:solidFill>
                  <a:latin typeface="Gill Sans MT" pitchFamily="34" charset="0"/>
                </a:endParaRPr>
              </a:p>
            </p:txBody>
          </p:sp>
          <p:cxnSp>
            <p:nvCxnSpPr>
              <p:cNvPr id="26" name="25 Conector recto"/>
              <p:cNvCxnSpPr/>
              <p:nvPr/>
            </p:nvCxnSpPr>
            <p:spPr>
              <a:xfrm rot="5400000">
                <a:off x="4692184" y="1887332"/>
                <a:ext cx="318305" cy="79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59 Abrir llave"/>
          <p:cNvSpPr/>
          <p:nvPr/>
        </p:nvSpPr>
        <p:spPr>
          <a:xfrm>
            <a:off x="2714612" y="2000240"/>
            <a:ext cx="357190" cy="1143008"/>
          </a:xfrm>
          <a:prstGeom prst="leftBrace">
            <a:avLst>
              <a:gd name="adj1" fmla="val 254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200775"/>
            <a:ext cx="712472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143008" cy="10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16" name="Picture 8" descr="IEF | Instituto de Estudios Fisca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928670"/>
            <a:ext cx="7572427" cy="5024694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2123728" y="620688"/>
            <a:ext cx="56436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III) ESTRUCTURA Y PAPEL DE CADA SOCIO</a:t>
            </a:r>
            <a:r>
              <a:rPr lang="es-ES" sz="1600" b="1" dirty="0" smtClean="0"/>
              <a:t> </a:t>
            </a:r>
            <a:endParaRPr lang="es-ES" sz="1600" dirty="0" smtClean="0"/>
          </a:p>
          <a:p>
            <a:pPr marL="400050" indent="-400050"/>
            <a:endParaRPr lang="es-ES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lvl="0"/>
            <a:endParaRPr lang="es-ES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 rot="10800000">
            <a:off x="3214677" y="571482"/>
            <a:ext cx="564360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6200775"/>
            <a:ext cx="719616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1142977" cy="10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9" name="Picture 8" descr="IEF | Instituto de Estudios Fisca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051720" y="692696"/>
            <a:ext cx="5623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RESPONSABILIDAD DE COORDINACIÓN TEMÁTICA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10800000">
            <a:off x="3286116" y="714357"/>
            <a:ext cx="5500727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1214414" y="1214421"/>
          <a:ext cx="7215238" cy="4223256"/>
        </p:xfrm>
        <a:graphic>
          <a:graphicData uri="http://schemas.openxmlformats.org/drawingml/2006/table">
            <a:tbl>
              <a:tblPr/>
              <a:tblGrid>
                <a:gridCol w="2495501"/>
                <a:gridCol w="2495501"/>
                <a:gridCol w="2224236"/>
              </a:tblGrid>
              <a:tr h="36491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rgbClr val="FFFFFF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EJES</a:t>
                      </a:r>
                      <a:endParaRPr lang="es-ES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rgbClr val="FFFFFF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AREAS TEMÁTICAS</a:t>
                      </a:r>
                      <a:endParaRPr lang="es-ES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rgbClr val="FFFFFF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SOCIOS COORDINADORES </a:t>
                      </a:r>
                      <a:endParaRPr lang="es-ES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9938"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romanLcPeriod"/>
                      </a:pPr>
                      <a:r>
                        <a:rPr lang="es-ES" sz="120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Acceso universal a servicios sociales de calidad</a:t>
                      </a:r>
                      <a:endParaRPr lang="es-ES" sz="120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1.      Salud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GIZ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8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2.     Educación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GIZ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8196"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kern="1400" dirty="0" err="1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ii</a:t>
                      </a:r>
                      <a:r>
                        <a:rPr lang="es-ES" sz="120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" sz="1200" kern="1400" baseline="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     </a:t>
                      </a:r>
                      <a:r>
                        <a:rPr lang="es-ES" sz="120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Protección </a:t>
                      </a:r>
                      <a:r>
                        <a:rPr lang="es-ES" sz="120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social y promoción de políticas activas de empleo</a:t>
                      </a:r>
                      <a:endParaRPr lang="es-ES" sz="120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3.   Institucionalización </a:t>
                      </a:r>
                      <a:r>
                        <a:rPr lang="es-ES" sz="12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y Desarrollo de Políticas Públicas Sociales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IILA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2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4.    Políticas </a:t>
                      </a:r>
                      <a:r>
                        <a:rPr lang="es-ES" sz="12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Activas de Empleo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IILA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983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kern="1400" dirty="0" err="1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iii</a:t>
                      </a:r>
                      <a:r>
                        <a:rPr lang="es-ES" sz="120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" sz="1200" kern="1400" baseline="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es-ES" sz="120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Sistemas </a:t>
                      </a:r>
                      <a:r>
                        <a:rPr lang="es-ES" sz="120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fiscales y finanzas públicas que faciliten la redistribución y la eficiencia del gasto</a:t>
                      </a:r>
                      <a:endParaRPr lang="es-ES" sz="120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600"/>
                        </a:spcAft>
                      </a:pPr>
                      <a:endParaRPr lang="es-ES" sz="1200" b="0" kern="1400" dirty="0">
                        <a:solidFill>
                          <a:schemeClr val="tx2"/>
                        </a:solidFill>
                        <a:latin typeface="Gill Sans MT"/>
                        <a:ea typeface="Times New Roman"/>
                        <a:cs typeface="Arial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5.     Finanzas </a:t>
                      </a:r>
                      <a:r>
                        <a:rPr lang="es-ES" sz="12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Públicas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FIIAPP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877">
                <a:tc row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kern="1400" dirty="0" err="1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iv</a:t>
                      </a:r>
                      <a:r>
                        <a:rPr lang="es-ES" sz="120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. Institucionalidad </a:t>
                      </a:r>
                      <a:r>
                        <a:rPr lang="es-ES" sz="120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democrática, articulación entre niveles de gobierno, promoción de la legalidad y lucha contra la corrupción</a:t>
                      </a:r>
                      <a:endParaRPr lang="es-ES" sz="120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6.     Institucionalidad </a:t>
                      </a:r>
                      <a:r>
                        <a:rPr lang="es-ES" sz="12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Democrática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FIIAPP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7.     Diálogo </a:t>
                      </a:r>
                      <a:r>
                        <a:rPr lang="es-ES" sz="12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Social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FIIAPP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24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600"/>
                        </a:spcAft>
                      </a:pPr>
                      <a:endParaRPr lang="es-ES" sz="1200" b="0" kern="1400" dirty="0">
                        <a:solidFill>
                          <a:schemeClr val="tx2"/>
                        </a:solidFill>
                        <a:latin typeface="Gill Sans MT"/>
                        <a:ea typeface="Times New Roman"/>
                        <a:cs typeface="Arial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8.      Descentralización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GIZ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279"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v. Seguridad </a:t>
                      </a:r>
                      <a:r>
                        <a:rPr lang="es-ES" sz="120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pública, derechos y acceso a la justicia</a:t>
                      </a:r>
                      <a:endParaRPr lang="es-ES" sz="120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9.      Seguridad </a:t>
                      </a:r>
                      <a:r>
                        <a:rPr lang="es-ES" sz="12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Ciudadana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FCI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2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2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10.     Justicia</a:t>
                      </a:r>
                      <a:endParaRPr lang="es-ES" sz="12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2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FCI</a:t>
                      </a:r>
                      <a:endParaRPr lang="es-ES" sz="12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200775"/>
            <a:ext cx="719616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000132" cy="93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8" name="Picture 8" descr="IEF | Instituto de Estudios Fi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1907704" y="404664"/>
            <a:ext cx="5643603" cy="42862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ES" sz="1400" b="1" dirty="0" smtClean="0">
                <a:solidFill>
                  <a:schemeClr val="bg1"/>
                </a:solidFill>
                <a:latin typeface="Gill Sans MT" pitchFamily="34" charset="0"/>
                <a:ea typeface="Times New Roman" pitchFamily="18" charset="0"/>
              </a:rPr>
              <a:t>Marco general de gestión de las acciones específicas</a:t>
            </a:r>
          </a:p>
          <a:p>
            <a:pPr lvl="0" algn="ctr"/>
            <a:endParaRPr lang="es-ES" sz="1400" b="1" dirty="0" smtClean="0">
              <a:solidFill>
                <a:schemeClr val="bg1"/>
              </a:solidFill>
              <a:latin typeface="Gill Sans MT" pitchFamily="34" charset="0"/>
              <a:ea typeface="Times New Roman" pitchFamily="18" charset="0"/>
            </a:endParaRPr>
          </a:p>
          <a:p>
            <a:pPr lvl="0" algn="ctr"/>
            <a:endParaRPr lang="es-ES" sz="14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endParaRPr lang="es-ES" dirty="0"/>
          </a:p>
        </p:txBody>
      </p:sp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200775"/>
            <a:ext cx="7267599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107548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785794"/>
            <a:ext cx="7786742" cy="52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7" name="Picture 8" descr="IEF | Instituto de Estudios Fisca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2000242"/>
            <a:ext cx="7429552" cy="1143008"/>
          </a:xfrm>
          <a:ln w="19050" cap="rnd">
            <a:solidFill>
              <a:schemeClr val="tx2"/>
            </a:solidFill>
          </a:ln>
          <a:effectLst/>
          <a:scene3d>
            <a:camera prst="orthographicFront"/>
            <a:lightRig rig="flood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sz="4000" b="1" dirty="0">
                <a:solidFill>
                  <a:srgbClr val="FF0000"/>
                </a:solidFill>
              </a:rPr>
              <a:t> 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>PRESUPUESTO</a:t>
            </a:r>
            <a:r>
              <a:rPr kumimoji="0" lang="es-ES" sz="4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ill Sans MT" pitchFamily="34" charset="0"/>
              </a:rPr>
            </a:br>
            <a:r>
              <a:rPr lang="es-ES" sz="4000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b="1" dirty="0"/>
              <a:t> 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200775"/>
            <a:ext cx="719616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122912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obierno de España | Ministerio de Hacienda y Administraciones Públ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152650" cy="495301"/>
          </a:xfrm>
          <a:prstGeom prst="rect">
            <a:avLst/>
          </a:prstGeom>
          <a:noFill/>
        </p:spPr>
      </p:pic>
      <p:pic>
        <p:nvPicPr>
          <p:cNvPr id="6" name="Picture 8" descr="IEF | Instituto de Estudios Fi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0"/>
            <a:ext cx="1504950" cy="49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472</Words>
  <Application>Microsoft Office PowerPoint</Application>
  <PresentationFormat>On-screen Show (4:3)</PresentationFormat>
  <Paragraphs>126</Paragraphs>
  <Slides>12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       EUROsociAL II    QUITO 6 al 10 de mayo      </vt:lpstr>
      <vt:lpstr>I) DATOS BÁSICOS DEL PROGRAMA </vt:lpstr>
      <vt:lpstr>Slide 3</vt:lpstr>
      <vt:lpstr>Slide 4</vt:lpstr>
      <vt:lpstr>Slide 5</vt:lpstr>
      <vt:lpstr>Slide 6</vt:lpstr>
      <vt:lpstr>Slide 7</vt:lpstr>
      <vt:lpstr>Slide 8</vt:lpstr>
      <vt:lpstr>        PRESUPUESTO      </vt:lpstr>
      <vt:lpstr>Slide 10</vt:lpstr>
      <vt:lpstr>        PRODUCTOS ESPERADOS       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EUROsociAL II</dc:title>
  <dc:creator>Peggy Martinello</dc:creator>
  <cp:lastModifiedBy>maperez</cp:lastModifiedBy>
  <cp:revision>124</cp:revision>
  <dcterms:created xsi:type="dcterms:W3CDTF">2011-03-16T14:54:10Z</dcterms:created>
  <dcterms:modified xsi:type="dcterms:W3CDTF">2013-05-08T13:21:02Z</dcterms:modified>
</cp:coreProperties>
</file>